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4" r:id="rId4"/>
  </p:sldMasterIdLst>
  <p:notesMasterIdLst>
    <p:notesMasterId r:id="rId22"/>
  </p:notesMasterIdLst>
  <p:handoutMasterIdLst>
    <p:handoutMasterId r:id="rId23"/>
  </p:handoutMasterIdLst>
  <p:sldIdLst>
    <p:sldId id="257" r:id="rId5"/>
    <p:sldId id="280" r:id="rId6"/>
    <p:sldId id="289" r:id="rId7"/>
    <p:sldId id="281" r:id="rId8"/>
    <p:sldId id="263" r:id="rId9"/>
    <p:sldId id="276" r:id="rId10"/>
    <p:sldId id="285" r:id="rId11"/>
    <p:sldId id="286" r:id="rId12"/>
    <p:sldId id="287" r:id="rId13"/>
    <p:sldId id="282" r:id="rId14"/>
    <p:sldId id="290" r:id="rId15"/>
    <p:sldId id="262" r:id="rId16"/>
    <p:sldId id="288" r:id="rId17"/>
    <p:sldId id="275" r:id="rId18"/>
    <p:sldId id="279" r:id="rId19"/>
    <p:sldId id="291" r:id="rId20"/>
    <p:sldId id="29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660033"/>
    <a:srgbClr val="FF3300"/>
    <a:srgbClr val="344529"/>
    <a:srgbClr val="66FF33"/>
    <a:srgbClr val="F8D22F"/>
    <a:srgbClr val="FBE481"/>
    <a:srgbClr val="CCFF99"/>
    <a:srgbClr val="B8D23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tile medio 2 - Color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227A3769-973A-471F-AE95-803ACD9DB45A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8B562AB-E890-432E-8086-3C35B5B6BC74}" type="datetime1">
              <a:rPr lang="it-IT" smtClean="0"/>
              <a:t>21/10/2020</a:t>
            </a:fld>
            <a:endParaRPr lang="en-US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it"/>
              <a:t>Fare clic per modificare gli stili del testo dello schema</a:t>
            </a:r>
            <a:endParaRPr lang="en-US"/>
          </a:p>
          <a:p>
            <a:pPr lvl="1" rtl="0"/>
            <a:r>
              <a:rPr lang="it"/>
              <a:t>Secondo livello</a:t>
            </a:r>
          </a:p>
          <a:p>
            <a:pPr lvl="2" rtl="0"/>
            <a:r>
              <a:rPr lang="it"/>
              <a:t>Terzo livello</a:t>
            </a:r>
          </a:p>
          <a:p>
            <a:pPr lvl="3" rtl="0"/>
            <a:r>
              <a:rPr lang="it"/>
              <a:t>Quarto livello</a:t>
            </a:r>
          </a:p>
          <a:p>
            <a:pPr lvl="4" rtl="0"/>
            <a:r>
              <a:rPr lang="it"/>
              <a:t>Quinto livello</a:t>
            </a:r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6B2AB89-642D-461B-88E3-BE7E49276E6D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4440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135909"/>
      </p:ext>
    </p:extLst>
  </p:cSld>
  <p:clrMapOvr>
    <a:masterClrMapping/>
  </p:clrMapOvr>
  <p:hf sldNum="0" hdr="0" ft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74098692"/>
      </p:ext>
    </p:extLst>
  </p:cSld>
  <p:clrMapOvr>
    <a:masterClrMapping/>
  </p:clrMapOvr>
  <p:hf sldNum="0" hdr="0" ft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472068"/>
      </p:ext>
    </p:extLst>
  </p:cSld>
  <p:clrMapOvr>
    <a:masterClrMapping/>
  </p:clrMapOvr>
  <p:hf sldNum="0" hdr="0" ft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4089715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69344"/>
      </p:ext>
    </p:extLst>
  </p:cSld>
  <p:clrMapOvr>
    <a:masterClrMapping/>
  </p:clrMapOvr>
  <p:hf sldNum="0" hdr="0" ft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B6DF1C0-0F0C-4064-ABD6-C9C1782C86AE}" type="datetime1">
              <a:rPr lang="it-IT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6832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896567"/>
      </p:ext>
    </p:extLst>
  </p:cSld>
  <p:clrMapOvr>
    <a:masterClrMapping/>
  </p:clrMapOvr>
  <p:hf sldNum="0" hdr="0" ft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6836" y="357067"/>
            <a:ext cx="9263352" cy="872181"/>
          </a:xfrm>
        </p:spPr>
        <p:txBody>
          <a:bodyPr>
            <a:noAutofit/>
          </a:bodyPr>
          <a:lstStyle>
            <a:lvl1pPr>
              <a:defRPr sz="4000"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96836" y="1579418"/>
            <a:ext cx="9337964" cy="444730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253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53424F-4FD0-4DEA-A244-2F5A83926123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130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ED487A35-6EB2-4106-87BE-5998F37E93E7}" type="datetime1">
              <a:rPr lang="it-IT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52431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6D0A2449-0E6F-4EC8-9AF5-127FFF9E4F17}" type="datetime1">
              <a:rPr lang="it-IT" smtClean="0"/>
              <a:t>21/10/2020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4433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43ECC08F-3232-4266-A826-505EFF618F02}" type="datetime1">
              <a:rPr lang="it-IT" smtClean="0"/>
              <a:t>21/10/2020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2247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88248"/>
      </p:ext>
    </p:extLst>
  </p:cSld>
  <p:clrMapOvr>
    <a:masterClrMapping/>
  </p:clrMapOvr>
  <p:hf sldNum="0" hdr="0" ft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24F848B3-DD0C-4C86-9703-1DC7B521FCF8}" type="datetime1">
              <a:rPr lang="it-IT" smtClean="0"/>
              <a:t>21/10/2020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0"/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973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711CFEF3-F103-4E31-9572-24F0BC84FDFF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 rtl="0"/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118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A8228F9-9C50-4094-9999-09A1682E91E0}" type="datetime1">
              <a:rPr lang="it-IT" smtClean="0"/>
              <a:t>21/10/2020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641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  <p:sldLayoutId id="2147483688" r:id="rId14"/>
    <p:sldLayoutId id="2147483689" r:id="rId15"/>
    <p:sldLayoutId id="2147483690" r:id="rId16"/>
  </p:sldLayoutIdLst>
  <p:hf sldNum="0" hdr="0" ftr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-9504" y="10"/>
            <a:ext cx="12191979" cy="6857990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81257" y="794972"/>
            <a:ext cx="4775075" cy="1630907"/>
          </a:xfrm>
        </p:spPr>
        <p:txBody>
          <a:bodyPr rtlCol="0">
            <a:noAutofit/>
          </a:bodyPr>
          <a:lstStyle/>
          <a:p>
            <a:pPr rtl="0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PROSPETTIVEMAGAZZINO</a:t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PICCOLO</a:t>
            </a:r>
            <a:endParaRPr lang="it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90" y="6104972"/>
            <a:ext cx="4775075" cy="559656"/>
          </a:xfrm>
        </p:spPr>
        <p:txBody>
          <a:bodyPr rtlCol="0">
            <a:normAutofit/>
          </a:bodyPr>
          <a:lstStyle/>
          <a:p>
            <a:pPr>
              <a:spcAft>
                <a:spcPts val="600"/>
              </a:spcAft>
            </a:pPr>
            <a:r>
              <a:rPr lang="it-IT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</a:t>
            </a:r>
            <a:r>
              <a:rPr lang="it-IT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aspera</a:t>
            </a:r>
            <a:r>
              <a:rPr lang="it-IT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ad </a:t>
            </a:r>
            <a:r>
              <a:rPr lang="it-IT" b="1" i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astra</a:t>
            </a:r>
            <a:endParaRPr lang="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ottotitolo 2">
            <a:extLst>
              <a:ext uri="{FF2B5EF4-FFF2-40B4-BE49-F238E27FC236}">
                <a16:creationId xmlns:a16="http://schemas.microsoft.com/office/drawing/2014/main" id="{5038F411-1D6B-4CED-9718-C5ECFB28A072}"/>
              </a:ext>
            </a:extLst>
          </p:cNvPr>
          <p:cNvSpPr txBox="1">
            <a:spLocks/>
          </p:cNvSpPr>
          <p:nvPr/>
        </p:nvSpPr>
        <p:spPr>
          <a:xfrm>
            <a:off x="113690" y="3551354"/>
            <a:ext cx="4982185" cy="1378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Riunione Referenti 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Strategici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it-IT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 ottobre 2020</a:t>
            </a:r>
            <a:endParaRPr lang="it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A89C0E6-3CED-4089-9217-A151F4CF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835" y="357067"/>
            <a:ext cx="9360665" cy="872181"/>
          </a:xfrm>
        </p:spPr>
        <p:txBody>
          <a:bodyPr/>
          <a:lstStyle/>
          <a:p>
            <a:r>
              <a:rPr lang="it-IT" dirty="0"/>
              <a:t>Sintesi dei costi delle diverse opzioni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AC7793C-BCC2-40F3-9E2E-90386DB9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361612" y="6101862"/>
            <a:ext cx="1146283" cy="370396"/>
          </a:xfrm>
        </p:spPr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sp>
        <p:nvSpPr>
          <p:cNvPr id="7" name="Rettangolo 6">
            <a:extLst>
              <a:ext uri="{FF2B5EF4-FFF2-40B4-BE49-F238E27FC236}">
                <a16:creationId xmlns:a16="http://schemas.microsoft.com/office/drawing/2014/main" id="{43925D0F-D85E-4AF2-8639-E3C97B297EB1}"/>
              </a:ext>
            </a:extLst>
          </p:cNvPr>
          <p:cNvSpPr/>
          <p:nvPr/>
        </p:nvSpPr>
        <p:spPr>
          <a:xfrm>
            <a:off x="3152775" y="1762125"/>
            <a:ext cx="8507413" cy="3703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Rettangolo 8">
            <a:extLst>
              <a:ext uri="{FF2B5EF4-FFF2-40B4-BE49-F238E27FC236}">
                <a16:creationId xmlns:a16="http://schemas.microsoft.com/office/drawing/2014/main" id="{F9E0650B-5161-49B9-B642-32F2A45997EE}"/>
              </a:ext>
            </a:extLst>
          </p:cNvPr>
          <p:cNvSpPr/>
          <p:nvPr/>
        </p:nvSpPr>
        <p:spPr>
          <a:xfrm>
            <a:off x="3152772" y="2653927"/>
            <a:ext cx="8507413" cy="5792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7F784A97-09E7-4C1B-9FEE-486C3448B251}"/>
              </a:ext>
            </a:extLst>
          </p:cNvPr>
          <p:cNvSpPr/>
          <p:nvPr/>
        </p:nvSpPr>
        <p:spPr>
          <a:xfrm>
            <a:off x="3152772" y="3606850"/>
            <a:ext cx="8507413" cy="5624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A03A68CF-C86E-4E0F-8B7C-A1FD1EE5C60A}"/>
              </a:ext>
            </a:extLst>
          </p:cNvPr>
          <p:cNvSpPr txBox="1"/>
          <p:nvPr/>
        </p:nvSpPr>
        <p:spPr>
          <a:xfrm>
            <a:off x="2242182" y="1763189"/>
            <a:ext cx="12763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Affitto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C9359E6F-C437-4E13-8FC6-8F9064E2CDC1}"/>
              </a:ext>
            </a:extLst>
          </p:cNvPr>
          <p:cNvSpPr txBox="1"/>
          <p:nvPr/>
        </p:nvSpPr>
        <p:spPr>
          <a:xfrm>
            <a:off x="1929765" y="2607813"/>
            <a:ext cx="17716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Acquisto  (leasing)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83B243A3-3D32-4FC1-9F1A-F6791828FCEF}"/>
              </a:ext>
            </a:extLst>
          </p:cNvPr>
          <p:cNvSpPr txBox="1"/>
          <p:nvPr/>
        </p:nvSpPr>
        <p:spPr>
          <a:xfrm>
            <a:off x="1209675" y="3604204"/>
            <a:ext cx="19430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dirty="0"/>
              <a:t>Acquisto (finanziamento)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:a16="http://schemas.microsoft.com/office/drawing/2014/main" id="{1E232881-2D9A-47C4-B1E9-AFD9CF49469F}"/>
              </a:ext>
            </a:extLst>
          </p:cNvPr>
          <p:cNvCxnSpPr>
            <a:cxnSpLocks/>
          </p:cNvCxnSpPr>
          <p:nvPr/>
        </p:nvCxnSpPr>
        <p:spPr>
          <a:xfrm flipH="1">
            <a:off x="11660185" y="1382894"/>
            <a:ext cx="12703" cy="35410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77A593BF-3D15-474B-9907-D3901AE24C79}"/>
              </a:ext>
            </a:extLst>
          </p:cNvPr>
          <p:cNvSpPr txBox="1"/>
          <p:nvPr/>
        </p:nvSpPr>
        <p:spPr>
          <a:xfrm>
            <a:off x="11165843" y="4997487"/>
            <a:ext cx="88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12 aa</a:t>
            </a:r>
          </a:p>
        </p:txBody>
      </p:sp>
      <p:sp>
        <p:nvSpPr>
          <p:cNvPr id="34" name="CasellaDiTesto 33">
            <a:extLst>
              <a:ext uri="{FF2B5EF4-FFF2-40B4-BE49-F238E27FC236}">
                <a16:creationId xmlns:a16="http://schemas.microsoft.com/office/drawing/2014/main" id="{9F982A37-9876-46F6-A38D-96A4142D724B}"/>
              </a:ext>
            </a:extLst>
          </p:cNvPr>
          <p:cNvSpPr txBox="1"/>
          <p:nvPr/>
        </p:nvSpPr>
        <p:spPr>
          <a:xfrm>
            <a:off x="10771985" y="1740794"/>
            <a:ext cx="9855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79.200</a:t>
            </a:r>
          </a:p>
        </p:txBody>
      </p:sp>
      <p:sp>
        <p:nvSpPr>
          <p:cNvPr id="36" name="CasellaDiTesto 35">
            <a:extLst>
              <a:ext uri="{FF2B5EF4-FFF2-40B4-BE49-F238E27FC236}">
                <a16:creationId xmlns:a16="http://schemas.microsoft.com/office/drawing/2014/main" id="{9EA2B3C2-E085-4844-93E4-FCDBEE48A150}"/>
              </a:ext>
            </a:extLst>
          </p:cNvPr>
          <p:cNvSpPr txBox="1"/>
          <p:nvPr/>
        </p:nvSpPr>
        <p:spPr>
          <a:xfrm>
            <a:off x="6788323" y="2771278"/>
            <a:ext cx="40198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/>
                </a:solidFill>
              </a:rPr>
              <a:t>(capannone 120.000 € + 19.371 € leasing)</a:t>
            </a:r>
            <a:endParaRPr lang="it-IT" dirty="0">
              <a:solidFill>
                <a:schemeClr val="bg1"/>
              </a:solidFill>
            </a:endParaRPr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005847C8-6631-4E74-B796-2168F03DF9EF}"/>
              </a:ext>
            </a:extLst>
          </p:cNvPr>
          <p:cNvSpPr txBox="1"/>
          <p:nvPr/>
        </p:nvSpPr>
        <p:spPr>
          <a:xfrm>
            <a:off x="9245279" y="3657629"/>
            <a:ext cx="119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130.000</a:t>
            </a:r>
          </a:p>
        </p:txBody>
      </p:sp>
      <p:sp>
        <p:nvSpPr>
          <p:cNvPr id="44" name="CasellaDiTesto 43">
            <a:extLst>
              <a:ext uri="{FF2B5EF4-FFF2-40B4-BE49-F238E27FC236}">
                <a16:creationId xmlns:a16="http://schemas.microsoft.com/office/drawing/2014/main" id="{A52358F1-87BC-4FC9-80F6-D1FC7FDA90CE}"/>
              </a:ext>
            </a:extLst>
          </p:cNvPr>
          <p:cNvSpPr txBox="1"/>
          <p:nvPr/>
        </p:nvSpPr>
        <p:spPr>
          <a:xfrm>
            <a:off x="2857827" y="3677042"/>
            <a:ext cx="638661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/>
                </a:solidFill>
              </a:rPr>
              <a:t>(capannone 120.000 € + interessi10.000 €) </a:t>
            </a:r>
          </a:p>
        </p:txBody>
      </p:sp>
      <p:sp>
        <p:nvSpPr>
          <p:cNvPr id="50" name="CasellaDiTesto 49">
            <a:extLst>
              <a:ext uri="{FF2B5EF4-FFF2-40B4-BE49-F238E27FC236}">
                <a16:creationId xmlns:a16="http://schemas.microsoft.com/office/drawing/2014/main" id="{2E272271-DD93-4BC5-945D-DCB40B9C2C36}"/>
              </a:ext>
            </a:extLst>
          </p:cNvPr>
          <p:cNvSpPr txBox="1"/>
          <p:nvPr/>
        </p:nvSpPr>
        <p:spPr>
          <a:xfrm>
            <a:off x="10700872" y="2735362"/>
            <a:ext cx="1198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bg1"/>
                </a:solidFill>
              </a:rPr>
              <a:t>139.371</a:t>
            </a:r>
          </a:p>
        </p:txBody>
      </p:sp>
      <p:sp>
        <p:nvSpPr>
          <p:cNvPr id="54" name="CasellaDiTesto 53">
            <a:extLst>
              <a:ext uri="{FF2B5EF4-FFF2-40B4-BE49-F238E27FC236}">
                <a16:creationId xmlns:a16="http://schemas.microsoft.com/office/drawing/2014/main" id="{8063A632-93BE-4C1A-B8D5-AB9C02DA92AD}"/>
              </a:ext>
            </a:extLst>
          </p:cNvPr>
          <p:cNvSpPr txBox="1"/>
          <p:nvPr/>
        </p:nvSpPr>
        <p:spPr>
          <a:xfrm>
            <a:off x="1790703" y="5549090"/>
            <a:ext cx="97171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Alle cifre sopra indicate vanno aggiunti circa 30-40.000 € per la ristrutturazione</a:t>
            </a:r>
          </a:p>
        </p:txBody>
      </p: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id="{0E68C7BC-48E3-420D-A56E-301476201E7A}"/>
              </a:ext>
            </a:extLst>
          </p:cNvPr>
          <p:cNvCxnSpPr>
            <a:cxnSpLocks/>
          </p:cNvCxnSpPr>
          <p:nvPr/>
        </p:nvCxnSpPr>
        <p:spPr>
          <a:xfrm flipH="1">
            <a:off x="3152772" y="1382894"/>
            <a:ext cx="17572" cy="35410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CasellaDiTesto 32">
            <a:extLst>
              <a:ext uri="{FF2B5EF4-FFF2-40B4-BE49-F238E27FC236}">
                <a16:creationId xmlns:a16="http://schemas.microsoft.com/office/drawing/2014/main" id="{F4FCDC04-C975-4F78-B6CF-E0C738DFFA4D}"/>
              </a:ext>
            </a:extLst>
          </p:cNvPr>
          <p:cNvSpPr txBox="1"/>
          <p:nvPr/>
        </p:nvSpPr>
        <p:spPr>
          <a:xfrm>
            <a:off x="2663299" y="4940337"/>
            <a:ext cx="88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oggi</a:t>
            </a: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72654619-429E-4B58-BE9D-F4E2A1D62F89}"/>
              </a:ext>
            </a:extLst>
          </p:cNvPr>
          <p:cNvSpPr txBox="1"/>
          <p:nvPr/>
        </p:nvSpPr>
        <p:spPr>
          <a:xfrm>
            <a:off x="5263123" y="1802349"/>
            <a:ext cx="54202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t-IT" sz="1400" dirty="0">
                <a:solidFill>
                  <a:schemeClr val="bg1"/>
                </a:solidFill>
              </a:rPr>
              <a:t>(3 anni x 4.800 €/anno + 9 anni x 7.200 €/anno)</a:t>
            </a:r>
            <a:endParaRPr lang="it-IT" dirty="0">
              <a:solidFill>
                <a:schemeClr val="bg1"/>
              </a:solidFill>
            </a:endParaRPr>
          </a:p>
        </p:txBody>
      </p:sp>
      <p:cxnSp>
        <p:nvCxnSpPr>
          <p:cNvPr id="29" name="Connettore diritto 28">
            <a:extLst>
              <a:ext uri="{FF2B5EF4-FFF2-40B4-BE49-F238E27FC236}">
                <a16:creationId xmlns:a16="http://schemas.microsoft.com/office/drawing/2014/main" id="{98D19145-7FAB-483C-AF20-29DACDFA8E88}"/>
              </a:ext>
            </a:extLst>
          </p:cNvPr>
          <p:cNvCxnSpPr>
            <a:cxnSpLocks/>
          </p:cNvCxnSpPr>
          <p:nvPr/>
        </p:nvCxnSpPr>
        <p:spPr>
          <a:xfrm flipH="1">
            <a:off x="10239615" y="1404427"/>
            <a:ext cx="12703" cy="3541045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2C702A4-1251-4443-B62D-D647022F5604}"/>
              </a:ext>
            </a:extLst>
          </p:cNvPr>
          <p:cNvSpPr txBox="1"/>
          <p:nvPr/>
        </p:nvSpPr>
        <p:spPr>
          <a:xfrm>
            <a:off x="9891565" y="4995312"/>
            <a:ext cx="880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10 aa</a:t>
            </a:r>
          </a:p>
        </p:txBody>
      </p:sp>
    </p:spTree>
    <p:extLst>
      <p:ext uri="{BB962C8B-B14F-4D97-AF65-F5344CB8AC3E}">
        <p14:creationId xmlns:p14="http://schemas.microsoft.com/office/powerpoint/2010/main" val="12801739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82955-EB54-4F89-8C0D-6B4C21613C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89212" y="3516075"/>
            <a:ext cx="8915399" cy="1468800"/>
          </a:xfrm>
        </p:spPr>
        <p:txBody>
          <a:bodyPr>
            <a:normAutofit fontScale="90000"/>
          </a:bodyPr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Casa di </a:t>
            </a:r>
            <a:r>
              <a:rPr lang="it-IT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Aequos</a:t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… e poi?</a:t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Chiediamo il contributo dei GAS</a:t>
            </a:r>
            <a:b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 generare idee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AB818-BD25-4C40-8974-6FA41C9A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53424F-4FD0-4DEA-A244-2F5A83926123}" type="datetime1">
              <a:rPr lang="it-IT" smtClean="0"/>
              <a:t>21/10/2020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54411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60DC2BB-7D38-47F3-BFC4-DCF02D2E2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125" y="233242"/>
            <a:ext cx="9898063" cy="872181"/>
          </a:xfrm>
        </p:spPr>
        <p:txBody>
          <a:bodyPr/>
          <a:lstStyle/>
          <a:p>
            <a:pPr algn="ctr"/>
            <a:r>
              <a:rPr lang="it-IT" dirty="0"/>
              <a:t>Il magazzino si presta ad essere diviso in 2 parti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7202BD5-87D9-4C17-9C5A-C4C90D9FF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60856C0F-3B54-40E6-9867-FBFC03C7BEC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0828"/>
          <a:stretch/>
        </p:blipFill>
        <p:spPr>
          <a:xfrm>
            <a:off x="931460" y="1865561"/>
            <a:ext cx="11260540" cy="4748271"/>
          </a:xfrm>
          <a:prstGeom prst="rect">
            <a:avLst/>
          </a:prstGeom>
        </p:spPr>
      </p:pic>
      <p:cxnSp>
        <p:nvCxnSpPr>
          <p:cNvPr id="5" name="Connettore diritto 4">
            <a:extLst>
              <a:ext uri="{FF2B5EF4-FFF2-40B4-BE49-F238E27FC236}">
                <a16:creationId xmlns:a16="http://schemas.microsoft.com/office/drawing/2014/main" id="{46CE58CA-BB48-4969-BE55-CE78276ACEE9}"/>
              </a:ext>
            </a:extLst>
          </p:cNvPr>
          <p:cNvCxnSpPr>
            <a:cxnSpLocks/>
          </p:cNvCxnSpPr>
          <p:nvPr/>
        </p:nvCxnSpPr>
        <p:spPr>
          <a:xfrm>
            <a:off x="6185143" y="1990644"/>
            <a:ext cx="1" cy="4939893"/>
          </a:xfrm>
          <a:prstGeom prst="line">
            <a:avLst/>
          </a:prstGeom>
          <a:ln w="57150">
            <a:solidFill>
              <a:schemeClr val="accent1">
                <a:lumMod val="7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74E0C92-488E-4EA6-9B95-9F30AA83C45D}"/>
              </a:ext>
            </a:extLst>
          </p:cNvPr>
          <p:cNvSpPr txBox="1"/>
          <p:nvPr/>
        </p:nvSpPr>
        <p:spPr>
          <a:xfrm flipH="1">
            <a:off x="7810507" y="1490395"/>
            <a:ext cx="25477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Casa di </a:t>
            </a:r>
            <a:r>
              <a:rPr lang="it-IT" b="1" dirty="0" err="1">
                <a:solidFill>
                  <a:srgbClr val="C00000"/>
                </a:solidFill>
              </a:rPr>
              <a:t>Aequos</a:t>
            </a:r>
            <a:endParaRPr lang="it-IT" b="1" dirty="0">
              <a:solidFill>
                <a:srgbClr val="C00000"/>
              </a:solidFill>
            </a:endParaRP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21A0DFA-AD50-4807-B150-A179C86312CB}"/>
              </a:ext>
            </a:extLst>
          </p:cNvPr>
          <p:cNvSpPr txBox="1"/>
          <p:nvPr/>
        </p:nvSpPr>
        <p:spPr>
          <a:xfrm flipH="1">
            <a:off x="1866906" y="2709595"/>
            <a:ext cx="371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C00000"/>
                </a:solidFill>
              </a:rPr>
              <a:t>Spazio per altre attività?</a:t>
            </a:r>
          </a:p>
        </p:txBody>
      </p:sp>
      <p:sp>
        <p:nvSpPr>
          <p:cNvPr id="11" name="Rettangolo 10">
            <a:extLst>
              <a:ext uri="{FF2B5EF4-FFF2-40B4-BE49-F238E27FC236}">
                <a16:creationId xmlns:a16="http://schemas.microsoft.com/office/drawing/2014/main" id="{3FDC077B-DCF3-45C8-BE7A-0134FA2755F9}"/>
              </a:ext>
            </a:extLst>
          </p:cNvPr>
          <p:cNvSpPr/>
          <p:nvPr/>
        </p:nvSpPr>
        <p:spPr>
          <a:xfrm>
            <a:off x="3095625" y="4096821"/>
            <a:ext cx="1362073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3" name="Rettangolo 12">
            <a:extLst>
              <a:ext uri="{FF2B5EF4-FFF2-40B4-BE49-F238E27FC236}">
                <a16:creationId xmlns:a16="http://schemas.microsoft.com/office/drawing/2014/main" id="{DADD8B6F-A901-4D03-B124-D92D9F7A4459}"/>
              </a:ext>
            </a:extLst>
          </p:cNvPr>
          <p:cNvSpPr/>
          <p:nvPr/>
        </p:nvSpPr>
        <p:spPr>
          <a:xfrm>
            <a:off x="8029575" y="4352926"/>
            <a:ext cx="1285872" cy="1905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5978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AB87268-5B56-49B2-8BF9-C32EE881DD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71675" y="357067"/>
            <a:ext cx="10106025" cy="872181"/>
          </a:xfrm>
        </p:spPr>
        <p:txBody>
          <a:bodyPr/>
          <a:lstStyle/>
          <a:p>
            <a:r>
              <a:rPr lang="it-IT" dirty="0"/>
              <a:t>Casa di </a:t>
            </a:r>
            <a:r>
              <a:rPr lang="it-IT" dirty="0" err="1"/>
              <a:t>Aequos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0190001-92C9-4D18-A1E2-22C8A2F4C3D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5705" y="1474644"/>
            <a:ext cx="9337964" cy="371648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2400" b="1" i="1" dirty="0"/>
              <a:t>Quello che fino ad ora abbiamo pensato:</a:t>
            </a:r>
          </a:p>
          <a:p>
            <a:r>
              <a:rPr lang="it-IT" sz="2400" i="1" dirty="0"/>
              <a:t>…. un luogo dove potersi ritrovare </a:t>
            </a:r>
          </a:p>
          <a:p>
            <a:r>
              <a:rPr lang="it-IT" sz="2400" i="1" dirty="0"/>
              <a:t>Fare riunioni di </a:t>
            </a:r>
            <a:r>
              <a:rPr lang="it-IT" sz="2400" i="1" dirty="0" err="1"/>
              <a:t>Aequos</a:t>
            </a:r>
            <a:r>
              <a:rPr lang="it-IT" sz="2400" i="1" dirty="0"/>
              <a:t> (Tavoli di lavoro, </a:t>
            </a:r>
            <a:r>
              <a:rPr lang="it-IT" sz="2400" i="1" dirty="0" err="1"/>
              <a:t>CdA</a:t>
            </a:r>
            <a:r>
              <a:rPr lang="it-IT" sz="2400" i="1" dirty="0"/>
              <a:t>, … )</a:t>
            </a:r>
          </a:p>
          <a:p>
            <a:r>
              <a:rPr lang="it-IT" sz="2400" i="1" dirty="0"/>
              <a:t>Spazio per riunioni dei GAS soci </a:t>
            </a:r>
          </a:p>
          <a:p>
            <a:r>
              <a:rPr lang="it-IT" sz="2400" i="1" dirty="0"/>
              <a:t>Incontri con i produttori</a:t>
            </a:r>
          </a:p>
          <a:p>
            <a:r>
              <a:rPr lang="it-IT" sz="2400" i="1" dirty="0"/>
              <a:t>Momenti di formazione </a:t>
            </a:r>
          </a:p>
          <a:p>
            <a:r>
              <a:rPr lang="it-IT" sz="2400" i="1" dirty="0"/>
              <a:t>Momenti conviviali </a:t>
            </a:r>
          </a:p>
          <a:p>
            <a:r>
              <a:rPr lang="it-IT" sz="2400" i="1" dirty="0"/>
              <a:t>etc.. </a:t>
            </a:r>
          </a:p>
          <a:p>
            <a:endParaRPr lang="it-IT" sz="24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D1FCBBE-B971-47D2-8705-FD7EFAF857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29D351E1-452B-46F3-A2BD-0EE6785F1C54}"/>
              </a:ext>
            </a:extLst>
          </p:cNvPr>
          <p:cNvSpPr/>
          <p:nvPr/>
        </p:nvSpPr>
        <p:spPr>
          <a:xfrm>
            <a:off x="2257425" y="5543550"/>
            <a:ext cx="923925" cy="40957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5B5F0DA3-78B0-4D2F-B68E-927CDA30A62F}"/>
              </a:ext>
            </a:extLst>
          </p:cNvPr>
          <p:cNvSpPr txBox="1"/>
          <p:nvPr/>
        </p:nvSpPr>
        <p:spPr>
          <a:xfrm>
            <a:off x="3714749" y="5543550"/>
            <a:ext cx="77931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b="1" dirty="0"/>
              <a:t>Aspettiamo altre idee e proposte dai vostri GAS</a:t>
            </a:r>
          </a:p>
        </p:txBody>
      </p:sp>
    </p:spTree>
    <p:extLst>
      <p:ext uri="{BB962C8B-B14F-4D97-AF65-F5344CB8AC3E}">
        <p14:creationId xmlns:p14="http://schemas.microsoft.com/office/powerpoint/2010/main" val="2126059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C6F212-CAB7-4A40-B90D-6CCC94EEBE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836" y="214192"/>
            <a:ext cx="9263352" cy="872181"/>
          </a:xfrm>
        </p:spPr>
        <p:txBody>
          <a:bodyPr/>
          <a:lstStyle/>
          <a:p>
            <a:pPr algn="ctr"/>
            <a:r>
              <a:rPr lang="it-IT" dirty="0"/>
              <a:t>Cosa fare nell’altra parte del magazzino?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DC70E8-7E38-46CA-936E-8F117BBC3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47850" y="1606928"/>
            <a:ext cx="10048477" cy="4447309"/>
          </a:xfrm>
        </p:spPr>
        <p:txBody>
          <a:bodyPr anchor="ctr">
            <a:noAutofit/>
          </a:bodyPr>
          <a:lstStyle/>
          <a:p>
            <a:pPr marL="0" indent="0" algn="just">
              <a:spcBef>
                <a:spcPts val="600"/>
              </a:spcBef>
              <a:buNone/>
            </a:pPr>
            <a:r>
              <a:rPr lang="it-IT" sz="2400" b="1" dirty="0"/>
              <a:t>Alcuni spunti, solo per iniziare a pensare:</a:t>
            </a:r>
          </a:p>
          <a:p>
            <a:pPr algn="just">
              <a:spcBef>
                <a:spcPts val="600"/>
              </a:spcBef>
            </a:pPr>
            <a:r>
              <a:rPr lang="it-IT" sz="2400" dirty="0"/>
              <a:t>Affitto puro e semplice ad una terza parte (che ci aiuterebbe a ridurre i costi a carico di </a:t>
            </a:r>
            <a:r>
              <a:rPr lang="it-IT" sz="2400" dirty="0" err="1"/>
              <a:t>Aequos</a:t>
            </a:r>
            <a:r>
              <a:rPr lang="it-IT" sz="2400" dirty="0"/>
              <a:t>)</a:t>
            </a:r>
          </a:p>
          <a:p>
            <a:pPr algn="just">
              <a:spcBef>
                <a:spcPts val="600"/>
              </a:spcBef>
            </a:pPr>
            <a:r>
              <a:rPr lang="it-IT" sz="2400" dirty="0"/>
              <a:t>Inserimento di realtà collegate ad </a:t>
            </a:r>
            <a:r>
              <a:rPr lang="it-IT" sz="2400" dirty="0" err="1"/>
              <a:t>Aequos</a:t>
            </a:r>
            <a:r>
              <a:rPr lang="it-IT" sz="2400" dirty="0"/>
              <a:t> (compatibili con lo Statuto)</a:t>
            </a:r>
          </a:p>
          <a:p>
            <a:pPr algn="just">
              <a:spcBef>
                <a:spcPts val="600"/>
              </a:spcBef>
            </a:pPr>
            <a:r>
              <a:rPr lang="it-IT" sz="2400" dirty="0"/>
              <a:t>Sviluppo di nuove attività, costituendo una nuova Cooperativa controllata da </a:t>
            </a:r>
            <a:r>
              <a:rPr lang="it-IT" sz="2400" dirty="0" err="1"/>
              <a:t>Aequos</a:t>
            </a:r>
            <a:r>
              <a:rPr lang="it-IT" sz="2400" dirty="0"/>
              <a:t> (in quota maggioritaria o al 100%), che svolga lì la propria attività, come ad esempio:</a:t>
            </a:r>
          </a:p>
          <a:p>
            <a:pPr lvl="1" algn="just">
              <a:spcBef>
                <a:spcPts val="600"/>
              </a:spcBef>
            </a:pPr>
            <a:r>
              <a:rPr lang="it-IT" sz="2000" dirty="0"/>
              <a:t>un negozio </a:t>
            </a:r>
          </a:p>
          <a:p>
            <a:pPr lvl="1" algn="just">
              <a:spcBef>
                <a:spcPts val="600"/>
              </a:spcBef>
            </a:pPr>
            <a:r>
              <a:rPr lang="it-IT" sz="2000" dirty="0"/>
              <a:t>un servizio di retail </a:t>
            </a:r>
          </a:p>
          <a:p>
            <a:pPr lvl="1" algn="just">
              <a:spcBef>
                <a:spcPts val="600"/>
              </a:spcBef>
            </a:pPr>
            <a:r>
              <a:rPr lang="it-IT" sz="2000" dirty="0"/>
              <a:t>un laboratorio di trasformazione</a:t>
            </a:r>
          </a:p>
          <a:p>
            <a:pPr lvl="1" algn="just">
              <a:spcBef>
                <a:spcPts val="600"/>
              </a:spcBef>
            </a:pPr>
            <a:r>
              <a:rPr lang="it-IT" sz="2000" dirty="0"/>
              <a:t>un laboratorio di cucina </a:t>
            </a:r>
          </a:p>
          <a:p>
            <a:pPr lvl="1" algn="just">
              <a:spcBef>
                <a:spcPts val="600"/>
              </a:spcBef>
            </a:pPr>
            <a:r>
              <a:rPr lang="it-IT" sz="2000" dirty="0"/>
              <a:t>un servizio di catering, </a:t>
            </a:r>
          </a:p>
          <a:p>
            <a:pPr lvl="1" algn="just">
              <a:spcBef>
                <a:spcPts val="600"/>
              </a:spcBef>
            </a:pPr>
            <a:r>
              <a:rPr lang="it-IT" sz="2000" dirty="0" err="1"/>
              <a:t>etc</a:t>
            </a:r>
            <a:r>
              <a:rPr lang="it-IT" sz="2000" dirty="0"/>
              <a:t>…</a:t>
            </a:r>
            <a:r>
              <a:rPr lang="it-IT" sz="2400" dirty="0"/>
              <a:t> </a:t>
            </a:r>
            <a:endParaRPr lang="it-IT" sz="2400" dirty="0">
              <a:highlight>
                <a:srgbClr val="FFFF00"/>
              </a:highlight>
            </a:endParaRP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0FA14E-EF67-43F6-B980-A98CFC26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1525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C6F212-CAB7-4A40-B90D-6CCC94EE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Una decisione condivisa 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0FA14E-EF67-43F6-B980-A98CFC26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753775A4-53B3-4D34-883F-21C7B38F747C}"/>
              </a:ext>
            </a:extLst>
          </p:cNvPr>
          <p:cNvSpPr txBox="1"/>
          <p:nvPr/>
        </p:nvSpPr>
        <p:spPr>
          <a:xfrm>
            <a:off x="2396836" y="1991248"/>
            <a:ext cx="94733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Vista la rilevanza e la novità di questa opportunità riteniamo utile fare un processo collettivo di generazione di idee (</a:t>
            </a:r>
            <a:r>
              <a:rPr lang="it-IT" sz="3200" u="sng" dirty="0">
                <a:latin typeface="Calibri" panose="020F0502020204030204" pitchFamily="34" charset="0"/>
                <a:cs typeface="Calibri" panose="020F0502020204030204" pitchFamily="34" charset="0"/>
              </a:rPr>
              <a:t>che abbiano caratteristiche di concretezza e fattibilità</a:t>
            </a:r>
            <a:r>
              <a:rPr lang="it-IT" sz="3200" dirty="0">
                <a:latin typeface="Calibri" panose="020F0502020204030204" pitchFamily="34" charset="0"/>
                <a:cs typeface="Calibri" panose="020F0502020204030204" pitchFamily="34" charset="0"/>
              </a:rPr>
              <a:t>), che porti ad individuare ed attuare una direzione condivisa per questa importante novità</a:t>
            </a:r>
          </a:p>
          <a:p>
            <a:endParaRPr lang="it-IT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6307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7C6F212-CAB7-4A40-B90D-6CCC94EEB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Nuova attività: il processo decisionale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8DC70E8-7E38-46CA-936E-8F117BBC34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2975" y="1683128"/>
            <a:ext cx="8791073" cy="4447309"/>
          </a:xfrm>
        </p:spPr>
        <p:txBody>
          <a:bodyPr anchor="ctr">
            <a:noAutofit/>
          </a:bodyPr>
          <a:lstStyle/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it-IT" sz="2400" dirty="0"/>
              <a:t>Raccolta di idee ed opzioni da parte dei Soci della Cooperativa</a:t>
            </a: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it-IT" sz="2400" dirty="0"/>
              <a:t>Analisi delle alternative (fattibilità, valutazione economica, coerenza con le strategie, forme di attuazione, coerenza con lo Statuto, implicazioni normative e strutturali)</a:t>
            </a: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it-IT" sz="2400" dirty="0"/>
              <a:t>Valutazione e confronto delle alternative</a:t>
            </a: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it-IT" sz="2400" dirty="0"/>
              <a:t>Decisione dell’Assemblea</a:t>
            </a:r>
          </a:p>
          <a:p>
            <a:pPr marL="457200" indent="-457200" algn="just">
              <a:spcBef>
                <a:spcPts val="1800"/>
              </a:spcBef>
              <a:buFont typeface="+mj-lt"/>
              <a:buAutoNum type="arabicPeriod"/>
            </a:pPr>
            <a:r>
              <a:rPr lang="it-IT" sz="2400" dirty="0"/>
              <a:t>Avvio progetto nuova attività (</a:t>
            </a:r>
            <a:r>
              <a:rPr lang="it-IT" sz="2400" u="sng" dirty="0"/>
              <a:t>nel caso si decida di andare in questa direzione</a:t>
            </a:r>
            <a:r>
              <a:rPr lang="it-IT" sz="2400" dirty="0"/>
              <a:t>)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E0FA14E-EF67-43F6-B980-A98CFC26C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14692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magine 5" descr="Primo piano di un logo&#10;&#10;Descrizione generata automaticamente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-9504" y="10"/>
            <a:ext cx="12191979" cy="6857990"/>
          </a:xfrm>
          <a:prstGeom prst="rect">
            <a:avLst/>
          </a:prstGeom>
        </p:spPr>
      </p:pic>
      <p:sp>
        <p:nvSpPr>
          <p:cNvPr id="3" name="Sottotitolo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3690" y="5819222"/>
            <a:ext cx="7087210" cy="559656"/>
          </a:xfrm>
        </p:spPr>
        <p:txBody>
          <a:bodyPr rtlCol="0">
            <a:noAutofit/>
          </a:bodyPr>
          <a:lstStyle/>
          <a:p>
            <a:pPr>
              <a:spcAft>
                <a:spcPts val="600"/>
              </a:spcAft>
            </a:pPr>
            <a:r>
              <a:rPr lang="it-IT" sz="6600" dirty="0">
                <a:solidFill>
                  <a:srgbClr val="B8D2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Ad </a:t>
            </a:r>
            <a:r>
              <a:rPr lang="it-IT" sz="6600" dirty="0" err="1">
                <a:solidFill>
                  <a:srgbClr val="B8D2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maiora</a:t>
            </a:r>
            <a:r>
              <a:rPr lang="it-IT" sz="6600" dirty="0">
                <a:solidFill>
                  <a:srgbClr val="B8D2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 </a:t>
            </a:r>
            <a:r>
              <a:rPr lang="it-IT" sz="6600" dirty="0" err="1">
                <a:solidFill>
                  <a:srgbClr val="B8D2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ld English Text MT" panose="03040902040508030806" pitchFamily="66" charset="0"/>
              </a:rPr>
              <a:t>semper</a:t>
            </a:r>
            <a:endParaRPr lang="it-IT" sz="6600" dirty="0">
              <a:solidFill>
                <a:srgbClr val="B8D2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ld English Text MT" panose="03040902040508030806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065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9FD96E0-239F-490F-8D16-91EF2763C8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Il magazzino PICCOLO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AC7CEB1-0E56-4B98-B9FA-BF456DE328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it-IT" sz="3600" i="1" dirty="0"/>
              <a:t>Oltre al grande magazzino necessario per le operazioni logistiche nel mese di agosto </a:t>
            </a:r>
            <a:r>
              <a:rPr lang="it-IT" sz="3600" b="1" i="1" dirty="0"/>
              <a:t>è stato stipulato un contratto di affitto di un immobile di circa 250 mq adiacente a quello grande</a:t>
            </a:r>
            <a:r>
              <a:rPr lang="it-IT" sz="3600" i="1" dirty="0"/>
              <a:t>. </a:t>
            </a:r>
          </a:p>
          <a:p>
            <a:pPr marL="0" indent="0">
              <a:buNone/>
            </a:pPr>
            <a:r>
              <a:rPr lang="it-IT" sz="3600" i="1" dirty="0"/>
              <a:t>E’ un capannone che può essere adibito ad usi vari e dotato di servizi igienici, </a:t>
            </a:r>
            <a:r>
              <a:rPr lang="it-IT" sz="3600" b="1" i="1" dirty="0"/>
              <a:t>ma bisognoso di diversi lavori</a:t>
            </a:r>
            <a:r>
              <a:rPr lang="it-IT" sz="3600" i="1" dirty="0"/>
              <a:t>. </a:t>
            </a:r>
          </a:p>
          <a:p>
            <a:pPr marL="0" indent="0">
              <a:buNone/>
            </a:pPr>
            <a:r>
              <a:rPr lang="it-IT" sz="3600" i="1" dirty="0"/>
              <a:t> </a:t>
            </a:r>
          </a:p>
          <a:p>
            <a:pPr marL="0" indent="0">
              <a:buNone/>
            </a:pPr>
            <a:endParaRPr lang="it-IT" sz="36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CEB21D9-1233-4E40-8329-9E5E0964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81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0DB8F8F-57A0-4E56-B0BC-E85A2445E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69174" y="357167"/>
            <a:ext cx="9263352" cy="872181"/>
          </a:xfrm>
        </p:spPr>
        <p:txBody>
          <a:bodyPr/>
          <a:lstStyle/>
          <a:p>
            <a:r>
              <a:rPr lang="it-IT" dirty="0"/>
              <a:t>La casa di </a:t>
            </a:r>
            <a:r>
              <a:rPr lang="it-IT" dirty="0" err="1"/>
              <a:t>Aequos</a:t>
            </a:r>
            <a:r>
              <a:rPr lang="it-IT" dirty="0"/>
              <a:t>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9C407A8-C322-472C-96BD-BB7F885C6C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39611" y="1468276"/>
            <a:ext cx="5061239" cy="4447309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it-IT" sz="3200" i="1" dirty="0"/>
              <a:t>Il magazzino </a:t>
            </a:r>
            <a:r>
              <a:rPr lang="it-IT" sz="3200" b="1" i="1" dirty="0"/>
              <a:t>piccolo</a:t>
            </a:r>
            <a:r>
              <a:rPr lang="it-IT" sz="3200" i="1" dirty="0"/>
              <a:t> potrebbe diventare la tanto ricercata «</a:t>
            </a:r>
            <a:r>
              <a:rPr lang="it-IT" sz="3200" b="1" i="1" dirty="0"/>
              <a:t>Casa di </a:t>
            </a:r>
            <a:r>
              <a:rPr lang="it-IT" sz="3200" b="1" i="1" dirty="0" err="1"/>
              <a:t>Aequos</a:t>
            </a:r>
            <a:r>
              <a:rPr lang="it-IT" sz="3200" i="1" dirty="0"/>
              <a:t>» …. un luogo dove potersi ritrovare, fare riunioni (di </a:t>
            </a:r>
            <a:r>
              <a:rPr lang="it-IT" sz="3200" i="1" dirty="0" err="1"/>
              <a:t>Aequos</a:t>
            </a:r>
            <a:r>
              <a:rPr lang="it-IT" sz="3200" i="1" dirty="0"/>
              <a:t>, ma anche dei Gas soci), incontri con i produttori, momenti di formazione, momenti conviviali, etc.. </a:t>
            </a:r>
          </a:p>
          <a:p>
            <a:endParaRPr lang="it-IT" sz="32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C9EC2A7-BDD1-4B7C-94A2-0D2BF563F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grpSp>
        <p:nvGrpSpPr>
          <p:cNvPr id="9" name="Gruppo 8">
            <a:extLst>
              <a:ext uri="{FF2B5EF4-FFF2-40B4-BE49-F238E27FC236}">
                <a16:creationId xmlns:a16="http://schemas.microsoft.com/office/drawing/2014/main" id="{F9989B29-69DC-4D8D-955A-D1DB4445A9B2}"/>
              </a:ext>
            </a:extLst>
          </p:cNvPr>
          <p:cNvGrpSpPr/>
          <p:nvPr/>
        </p:nvGrpSpPr>
        <p:grpSpPr>
          <a:xfrm>
            <a:off x="7715250" y="994038"/>
            <a:ext cx="3638550" cy="4454262"/>
            <a:chOff x="7686675" y="994038"/>
            <a:chExt cx="3638550" cy="4454262"/>
          </a:xfrm>
        </p:grpSpPr>
        <p:sp>
          <p:nvSpPr>
            <p:cNvPr id="7" name="Rettangolo 6">
              <a:extLst>
                <a:ext uri="{FF2B5EF4-FFF2-40B4-BE49-F238E27FC236}">
                  <a16:creationId xmlns:a16="http://schemas.microsoft.com/office/drawing/2014/main" id="{6639D458-9803-4F55-8672-2347F8FAAFCB}"/>
                </a:ext>
              </a:extLst>
            </p:cNvPr>
            <p:cNvSpPr/>
            <p:nvPr/>
          </p:nvSpPr>
          <p:spPr>
            <a:xfrm>
              <a:off x="7686675" y="2200275"/>
              <a:ext cx="3638550" cy="324802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  <p:pic>
          <p:nvPicPr>
            <p:cNvPr id="6" name="Immagine 5">
              <a:extLst>
                <a:ext uri="{FF2B5EF4-FFF2-40B4-BE49-F238E27FC236}">
                  <a16:creationId xmlns:a16="http://schemas.microsoft.com/office/drawing/2014/main" id="{B4F50EB2-9E33-46AF-AF79-4E7980BF54FA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537662" y="2117828"/>
              <a:ext cx="1914727" cy="3124029"/>
            </a:xfrm>
            <a:prstGeom prst="rect">
              <a:avLst/>
            </a:prstGeom>
          </p:spPr>
        </p:pic>
        <p:sp>
          <p:nvSpPr>
            <p:cNvPr id="8" name="Triangolo isoscele 7">
              <a:extLst>
                <a:ext uri="{FF2B5EF4-FFF2-40B4-BE49-F238E27FC236}">
                  <a16:creationId xmlns:a16="http://schemas.microsoft.com/office/drawing/2014/main" id="{B9410095-C3DC-4C34-8891-3638375DED61}"/>
                </a:ext>
              </a:extLst>
            </p:cNvPr>
            <p:cNvSpPr/>
            <p:nvPr/>
          </p:nvSpPr>
          <p:spPr>
            <a:xfrm>
              <a:off x="7686675" y="994038"/>
              <a:ext cx="3638550" cy="1184378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/>
            </a:p>
          </p:txBody>
        </p:sp>
      </p:grpSp>
    </p:spTree>
    <p:extLst>
      <p:ext uri="{BB962C8B-B14F-4D97-AF65-F5344CB8AC3E}">
        <p14:creationId xmlns:p14="http://schemas.microsoft.com/office/powerpoint/2010/main" val="157056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599B5BE-3881-4608-8753-48F67E139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835" y="357067"/>
            <a:ext cx="9709439" cy="872181"/>
          </a:xfrm>
        </p:spPr>
        <p:txBody>
          <a:bodyPr/>
          <a:lstStyle/>
          <a:p>
            <a:r>
              <a:rPr lang="it-IT" dirty="0"/>
              <a:t>Ci troviamo per una decisione chiave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704601A-327A-402A-AA5A-65D62F11D0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sz="3200" i="1" dirty="0"/>
              <a:t>Su questo magazzino pendono 2 decisioni molto rilevanti: </a:t>
            </a:r>
          </a:p>
          <a:p>
            <a:r>
              <a:rPr lang="it-IT" sz="3200" i="1" dirty="0"/>
              <a:t>la prima se utilizzarlo in </a:t>
            </a:r>
            <a:r>
              <a:rPr lang="it-IT" sz="3200" b="1" i="1" u="sng" dirty="0"/>
              <a:t>affitto</a:t>
            </a:r>
            <a:r>
              <a:rPr lang="it-IT" sz="3200" i="1" dirty="0"/>
              <a:t> oppure </a:t>
            </a:r>
            <a:r>
              <a:rPr lang="it-IT" sz="3200" b="1" i="1" u="sng" dirty="0"/>
              <a:t>acquistarlo</a:t>
            </a:r>
            <a:r>
              <a:rPr lang="it-IT" sz="3200" i="1" dirty="0"/>
              <a:t>; </a:t>
            </a:r>
          </a:p>
          <a:p>
            <a:r>
              <a:rPr lang="it-IT" sz="3200" i="1" dirty="0"/>
              <a:t>la seconda su </a:t>
            </a:r>
            <a:r>
              <a:rPr lang="it-IT" sz="3200" b="1" i="1" u="sng" dirty="0"/>
              <a:t>come valorizzarlo</a:t>
            </a:r>
            <a:r>
              <a:rPr lang="it-IT" sz="3200" i="1" dirty="0"/>
              <a:t>, visto che la casa di </a:t>
            </a:r>
            <a:r>
              <a:rPr lang="it-IT" sz="3200" i="1" dirty="0" err="1"/>
              <a:t>Aequos</a:t>
            </a:r>
            <a:r>
              <a:rPr lang="it-IT" sz="3200" i="1" dirty="0"/>
              <a:t> ne potrebbe occupare solo una parte (ovvero quali attività/iniziative inserire in aggiunta)</a:t>
            </a:r>
          </a:p>
          <a:p>
            <a:pPr marL="0" indent="0">
              <a:buNone/>
            </a:pPr>
            <a:endParaRPr lang="it-IT" sz="3200" dirty="0"/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3CF2659-44FD-499E-9AAF-71F019CECF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642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asellaDiTesto 21">
            <a:extLst>
              <a:ext uri="{FF2B5EF4-FFF2-40B4-BE49-F238E27FC236}">
                <a16:creationId xmlns:a16="http://schemas.microsoft.com/office/drawing/2014/main" id="{AD6EB923-20D7-45B2-9C59-86D80E8DE769}"/>
              </a:ext>
            </a:extLst>
          </p:cNvPr>
          <p:cNvSpPr txBox="1"/>
          <p:nvPr/>
        </p:nvSpPr>
        <p:spPr>
          <a:xfrm>
            <a:off x="3474468" y="4074255"/>
            <a:ext cx="2412000" cy="648000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it-IT" sz="1600" b="1" dirty="0"/>
              <a:t>OPZIONE DI VENDITA</a:t>
            </a:r>
          </a:p>
        </p:txBody>
      </p:sp>
      <p:sp>
        <p:nvSpPr>
          <p:cNvPr id="23" name="CasellaDiTesto 22">
            <a:extLst>
              <a:ext uri="{FF2B5EF4-FFF2-40B4-BE49-F238E27FC236}">
                <a16:creationId xmlns:a16="http://schemas.microsoft.com/office/drawing/2014/main" id="{596B994C-998E-480D-B519-2C4AF849AB51}"/>
              </a:ext>
            </a:extLst>
          </p:cNvPr>
          <p:cNvSpPr txBox="1"/>
          <p:nvPr/>
        </p:nvSpPr>
        <p:spPr>
          <a:xfrm>
            <a:off x="7854093" y="4074256"/>
            <a:ext cx="2412000" cy="648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2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2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it-IT" sz="1600" dirty="0"/>
              <a:t>SCELTA SE ACQUISTARE</a:t>
            </a:r>
          </a:p>
        </p:txBody>
      </p:sp>
      <p:sp>
        <p:nvSpPr>
          <p:cNvPr id="24" name="CasellaDiTesto 23">
            <a:extLst>
              <a:ext uri="{FF2B5EF4-FFF2-40B4-BE49-F238E27FC236}">
                <a16:creationId xmlns:a16="http://schemas.microsoft.com/office/drawing/2014/main" id="{CFADB32B-EF0C-48A3-8B7C-E1C6F582278B}"/>
              </a:ext>
            </a:extLst>
          </p:cNvPr>
          <p:cNvSpPr txBox="1"/>
          <p:nvPr/>
        </p:nvSpPr>
        <p:spPr>
          <a:xfrm>
            <a:off x="10772919" y="4074255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1" name="Freccia a destra 30">
            <a:extLst>
              <a:ext uri="{FF2B5EF4-FFF2-40B4-BE49-F238E27FC236}">
                <a16:creationId xmlns:a16="http://schemas.microsoft.com/office/drawing/2014/main" id="{94654645-EB1E-479A-A538-EC6C4973DF5C}"/>
              </a:ext>
            </a:extLst>
          </p:cNvPr>
          <p:cNvSpPr/>
          <p:nvPr/>
        </p:nvSpPr>
        <p:spPr>
          <a:xfrm>
            <a:off x="5941607" y="4325768"/>
            <a:ext cx="1861278" cy="1620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34452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" name="Titolo 1">
            <a:extLst>
              <a:ext uri="{FF2B5EF4-FFF2-40B4-BE49-F238E27FC236}">
                <a16:creationId xmlns:a16="http://schemas.microsoft.com/office/drawing/2014/main" id="{C37310E5-E43A-49AA-9F44-0EDF47F31D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/>
              <a:t>IL PROCESSO DECISIONALE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95A88AF-63DE-415F-9603-4FFF1D4639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85E0D28E-6F2F-4715-A424-3B01AC64AD4B}" type="datetime1">
              <a:rPr lang="it-IT" smtClean="0"/>
              <a:t>21/10/2020</a:t>
            </a:fld>
            <a:endParaRPr lang="en-US"/>
          </a:p>
        </p:txBody>
      </p:sp>
      <p:sp>
        <p:nvSpPr>
          <p:cNvPr id="12" name="CasellaDiTesto 11">
            <a:extLst>
              <a:ext uri="{FF2B5EF4-FFF2-40B4-BE49-F238E27FC236}">
                <a16:creationId xmlns:a16="http://schemas.microsoft.com/office/drawing/2014/main" id="{8231384D-68F5-454B-A1FA-D1E8D9930586}"/>
              </a:ext>
            </a:extLst>
          </p:cNvPr>
          <p:cNvSpPr txBox="1"/>
          <p:nvPr/>
        </p:nvSpPr>
        <p:spPr>
          <a:xfrm>
            <a:off x="5201587" y="3129200"/>
            <a:ext cx="3529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SI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449A399F-943D-42B8-8F58-7CCD69123D8E}"/>
              </a:ext>
            </a:extLst>
          </p:cNvPr>
          <p:cNvSpPr txBox="1"/>
          <p:nvPr/>
        </p:nvSpPr>
        <p:spPr>
          <a:xfrm>
            <a:off x="3462728" y="1828800"/>
            <a:ext cx="2412000" cy="648000"/>
          </a:xfrm>
          <a:prstGeom prst="roundRect">
            <a:avLst/>
          </a:prstGeom>
          <a:solidFill>
            <a:srgbClr val="66FF33"/>
          </a:soli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it-IT" sz="1600" b="1" dirty="0"/>
              <a:t>CRESCITA</a:t>
            </a:r>
          </a:p>
        </p:txBody>
      </p:sp>
      <p:sp>
        <p:nvSpPr>
          <p:cNvPr id="17" name="CasellaDiTesto 16">
            <a:extLst>
              <a:ext uri="{FF2B5EF4-FFF2-40B4-BE49-F238E27FC236}">
                <a16:creationId xmlns:a16="http://schemas.microsoft.com/office/drawing/2014/main" id="{774FCB9C-58AD-4EC8-8794-411F76F0D285}"/>
              </a:ext>
            </a:extLst>
          </p:cNvPr>
          <p:cNvSpPr txBox="1"/>
          <p:nvPr/>
        </p:nvSpPr>
        <p:spPr>
          <a:xfrm>
            <a:off x="7842353" y="1828801"/>
            <a:ext cx="2412000" cy="648000"/>
          </a:xfrm>
          <a:prstGeom prst="roundRect">
            <a:avLst/>
          </a:prstGeom>
          <a:gradFill flip="none" rotWithShape="1">
            <a:gsLst>
              <a:gs pos="0">
                <a:srgbClr val="66FF33">
                  <a:tint val="66000"/>
                  <a:satMod val="160000"/>
                </a:srgbClr>
              </a:gs>
              <a:gs pos="50000">
                <a:srgbClr val="66FF33">
                  <a:tint val="44500"/>
                  <a:satMod val="160000"/>
                </a:srgbClr>
              </a:gs>
              <a:gs pos="100000">
                <a:srgbClr val="66FF33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it-IT" sz="1600" dirty="0"/>
              <a:t>MAGAZZINO NUOVO</a:t>
            </a:r>
          </a:p>
        </p:txBody>
      </p:sp>
      <p:sp>
        <p:nvSpPr>
          <p:cNvPr id="18" name="CasellaDiTesto 17">
            <a:extLst>
              <a:ext uri="{FF2B5EF4-FFF2-40B4-BE49-F238E27FC236}">
                <a16:creationId xmlns:a16="http://schemas.microsoft.com/office/drawing/2014/main" id="{F5FE8599-16D0-4597-ABD9-FC8D3A389011}"/>
              </a:ext>
            </a:extLst>
          </p:cNvPr>
          <p:cNvSpPr txBox="1"/>
          <p:nvPr/>
        </p:nvSpPr>
        <p:spPr>
          <a:xfrm>
            <a:off x="3462728" y="2944033"/>
            <a:ext cx="2412000" cy="648000"/>
          </a:xfrm>
          <a:prstGeom prst="roundRect">
            <a:avLst/>
          </a:prstGeom>
          <a:solidFill>
            <a:srgbClr val="F8D22F"/>
          </a:soli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it-IT" sz="1600" b="1" dirty="0"/>
              <a:t>DESIDERIO DI SOCIALITA’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478C17BB-FB33-4983-A91B-E24D7B37207B}"/>
              </a:ext>
            </a:extLst>
          </p:cNvPr>
          <p:cNvSpPr txBox="1"/>
          <p:nvPr/>
        </p:nvSpPr>
        <p:spPr>
          <a:xfrm>
            <a:off x="7842353" y="2944034"/>
            <a:ext cx="2412000" cy="648000"/>
          </a:xfrm>
          <a:prstGeom prst="roundRect">
            <a:avLst/>
          </a:prstGeom>
          <a:gradFill flip="none" rotWithShape="1">
            <a:gsLst>
              <a:gs pos="0">
                <a:srgbClr val="F8D22F">
                  <a:tint val="66000"/>
                  <a:satMod val="160000"/>
                </a:srgbClr>
              </a:gs>
              <a:gs pos="50000">
                <a:srgbClr val="F8D22F">
                  <a:tint val="44500"/>
                  <a:satMod val="160000"/>
                </a:srgbClr>
              </a:gs>
              <a:gs pos="100000">
                <a:srgbClr val="F8D22F">
                  <a:tint val="23500"/>
                  <a:satMod val="160000"/>
                </a:srgbClr>
              </a:gs>
            </a:gsLst>
            <a:lin ang="10800000" scaled="1"/>
            <a:tileRect/>
          </a:gra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it-IT" sz="1600" dirty="0"/>
              <a:t>’’CASA DI AEQUOS’’</a:t>
            </a:r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AA7C7A6D-5BE5-45BA-8634-AABFE6A13686}"/>
              </a:ext>
            </a:extLst>
          </p:cNvPr>
          <p:cNvSpPr txBox="1"/>
          <p:nvPr/>
        </p:nvSpPr>
        <p:spPr>
          <a:xfrm>
            <a:off x="3462728" y="5213735"/>
            <a:ext cx="2412000" cy="648000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/>
          <a:p>
            <a:pPr algn="ctr"/>
            <a:r>
              <a:rPr lang="it-IT" sz="1600" b="1" dirty="0"/>
              <a:t>SPAZIO A DISPOSIZIONE’</a:t>
            </a:r>
          </a:p>
        </p:txBody>
      </p:sp>
      <p:sp>
        <p:nvSpPr>
          <p:cNvPr id="21" name="CasellaDiTesto 20">
            <a:extLst>
              <a:ext uri="{FF2B5EF4-FFF2-40B4-BE49-F238E27FC236}">
                <a16:creationId xmlns:a16="http://schemas.microsoft.com/office/drawing/2014/main" id="{100FD51F-8E37-4967-8C83-33706B3AA28E}"/>
              </a:ext>
            </a:extLst>
          </p:cNvPr>
          <p:cNvSpPr txBox="1"/>
          <p:nvPr/>
        </p:nvSpPr>
        <p:spPr>
          <a:xfrm>
            <a:off x="7842353" y="5213736"/>
            <a:ext cx="2412000" cy="648000"/>
          </a:xfrm>
          <a:prstGeom prst="roundRect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tint val="66000"/>
                  <a:satMod val="160000"/>
                </a:schemeClr>
              </a:gs>
              <a:gs pos="50000">
                <a:schemeClr val="accent6">
                  <a:lumMod val="60000"/>
                  <a:lumOff val="40000"/>
                  <a:tint val="44500"/>
                  <a:satMod val="160000"/>
                </a:schemeClr>
              </a:gs>
              <a:gs pos="100000">
                <a:schemeClr val="accent6">
                  <a:lumMod val="60000"/>
                  <a:lumOff val="40000"/>
                  <a:tint val="23500"/>
                  <a:satMod val="160000"/>
                </a:schemeClr>
              </a:gs>
            </a:gsLst>
            <a:lin ang="10800000" scaled="1"/>
            <a:tileRect/>
          </a:gradFill>
          <a:ln>
            <a:solidFill>
              <a:srgbClr val="344529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ctr">
            <a:noAutofit/>
          </a:bodyPr>
          <a:lstStyle>
            <a:defPPr>
              <a:defRPr lang="en-US"/>
            </a:defPPr>
            <a:lvl1pPr algn="ctr">
              <a:defRPr b="1"/>
            </a:lvl1pPr>
          </a:lstStyle>
          <a:p>
            <a:r>
              <a:rPr lang="it-IT" sz="1600" dirty="0"/>
              <a:t>NUOVA ATTIVITA’</a:t>
            </a:r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0916714-550D-4CDA-94BB-74E1A5836AC0}"/>
              </a:ext>
            </a:extLst>
          </p:cNvPr>
          <p:cNvSpPr txBox="1"/>
          <p:nvPr/>
        </p:nvSpPr>
        <p:spPr>
          <a:xfrm>
            <a:off x="10761179" y="5230043"/>
            <a:ext cx="46679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26" name="Stella a 5 punte 25">
            <a:extLst>
              <a:ext uri="{FF2B5EF4-FFF2-40B4-BE49-F238E27FC236}">
                <a16:creationId xmlns:a16="http://schemas.microsoft.com/office/drawing/2014/main" id="{56733A00-0BDB-4C38-95F0-9F93FAAAB991}"/>
              </a:ext>
            </a:extLst>
          </p:cNvPr>
          <p:cNvSpPr/>
          <p:nvPr/>
        </p:nvSpPr>
        <p:spPr>
          <a:xfrm>
            <a:off x="10772753" y="1955040"/>
            <a:ext cx="324000" cy="324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7" name="Stella a 5 punte 26">
            <a:extLst>
              <a:ext uri="{FF2B5EF4-FFF2-40B4-BE49-F238E27FC236}">
                <a16:creationId xmlns:a16="http://schemas.microsoft.com/office/drawing/2014/main" id="{7957EE77-04FD-4D13-8958-4DBD7E2D6B57}"/>
              </a:ext>
            </a:extLst>
          </p:cNvPr>
          <p:cNvSpPr/>
          <p:nvPr/>
        </p:nvSpPr>
        <p:spPr>
          <a:xfrm>
            <a:off x="10806627" y="3106033"/>
            <a:ext cx="324000" cy="324000"/>
          </a:xfrm>
          <a:prstGeom prst="star5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8" name="Freccia a destra 27">
            <a:extLst>
              <a:ext uri="{FF2B5EF4-FFF2-40B4-BE49-F238E27FC236}">
                <a16:creationId xmlns:a16="http://schemas.microsoft.com/office/drawing/2014/main" id="{723B7DFD-FFB9-4AEC-8D8D-4EC1CE12DBAE}"/>
              </a:ext>
            </a:extLst>
          </p:cNvPr>
          <p:cNvSpPr/>
          <p:nvPr/>
        </p:nvSpPr>
        <p:spPr>
          <a:xfrm>
            <a:off x="5927901" y="2060506"/>
            <a:ext cx="1861278" cy="1620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34452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9" name="Freccia a destra 28">
            <a:extLst>
              <a:ext uri="{FF2B5EF4-FFF2-40B4-BE49-F238E27FC236}">
                <a16:creationId xmlns:a16="http://schemas.microsoft.com/office/drawing/2014/main" id="{2CFCAC61-E74A-4B09-919F-AF514F624D95}"/>
              </a:ext>
            </a:extLst>
          </p:cNvPr>
          <p:cNvSpPr/>
          <p:nvPr/>
        </p:nvSpPr>
        <p:spPr>
          <a:xfrm>
            <a:off x="5927901" y="3151866"/>
            <a:ext cx="1861278" cy="1620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34452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0" name="Freccia a destra 29">
            <a:extLst>
              <a:ext uri="{FF2B5EF4-FFF2-40B4-BE49-F238E27FC236}">
                <a16:creationId xmlns:a16="http://schemas.microsoft.com/office/drawing/2014/main" id="{1140B9AF-9DD3-4BFF-9044-F318E2ACBE31}"/>
              </a:ext>
            </a:extLst>
          </p:cNvPr>
          <p:cNvSpPr/>
          <p:nvPr/>
        </p:nvSpPr>
        <p:spPr>
          <a:xfrm>
            <a:off x="5929867" y="5488075"/>
            <a:ext cx="1861278" cy="162000"/>
          </a:xfrm>
          <a:prstGeom prst="rightArrow">
            <a:avLst/>
          </a:prstGeom>
          <a:solidFill>
            <a:schemeClr val="bg1">
              <a:lumMod val="85000"/>
            </a:schemeClr>
          </a:solidFill>
          <a:ln>
            <a:solidFill>
              <a:srgbClr val="344529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65270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6E82955-EB54-4F89-8C0D-6B4C21613C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AFFITTO od ACQUISTO?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170F5C7-DE16-4E6E-B615-45B2F15ADC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589212" y="3968593"/>
            <a:ext cx="8915399" cy="860400"/>
          </a:xfrm>
        </p:spPr>
        <p:txBody>
          <a:bodyPr>
            <a:normAutofit/>
          </a:bodyPr>
          <a:lstStyle/>
          <a:p>
            <a:pPr algn="ctr"/>
            <a:r>
              <a:rPr lang="it-IT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Leasing o finanziamento?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0BAB818-BD25-4C40-8974-6FA41C9A1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F953424F-4FD0-4DEA-A244-2F5A83926123}" type="datetime1">
              <a:rPr lang="it-IT" smtClean="0"/>
              <a:t>21/10/2020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52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A0C2DA-7D16-4548-9437-8387CE37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836" y="123387"/>
            <a:ext cx="9263352" cy="872181"/>
          </a:xfrm>
        </p:spPr>
        <p:txBody>
          <a:bodyPr/>
          <a:lstStyle/>
          <a:p>
            <a:r>
              <a:rPr lang="it-IT" dirty="0"/>
              <a:t>Primo scenario: affitto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1680503D-A23D-4C05-B64C-2735B20B9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7002256"/>
              </p:ext>
            </p:extLst>
          </p:nvPr>
        </p:nvGraphicFramePr>
        <p:xfrm>
          <a:off x="955040" y="1005728"/>
          <a:ext cx="11016000" cy="562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13369">
                  <a:extLst>
                    <a:ext uri="{9D8B030D-6E8A-4147-A177-3AD203B41FA5}">
                      <a16:colId xmlns:a16="http://schemas.microsoft.com/office/drawing/2014/main" val="651025066"/>
                    </a:ext>
                  </a:extLst>
                </a:gridCol>
                <a:gridCol w="5702631">
                  <a:extLst>
                    <a:ext uri="{9D8B030D-6E8A-4147-A177-3AD203B41FA5}">
                      <a16:colId xmlns:a16="http://schemas.microsoft.com/office/drawing/2014/main" val="837106992"/>
                    </a:ext>
                  </a:extLst>
                </a:gridCol>
              </a:tblGrid>
              <a:tr h="378929"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Pro</a:t>
                      </a:r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dirty="0"/>
                        <a:t>Contro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4080205845"/>
                  </a:ext>
                </a:extLst>
              </a:tr>
              <a:tr h="912928">
                <a:tc>
                  <a:txBody>
                    <a:bodyPr/>
                    <a:lstStyle/>
                    <a:p>
                      <a:r>
                        <a:rPr lang="it-IT" sz="1800" dirty="0"/>
                        <a:t>Nessun vincolo economico a lungo termine (il contratto di affitto può essere scisso nei termini del preavviso)</a:t>
                      </a:r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Aequos non diventa proprietaria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1816130448"/>
                  </a:ext>
                </a:extLst>
              </a:tr>
              <a:tr h="912928">
                <a:tc>
                  <a:txBody>
                    <a:bodyPr/>
                    <a:lstStyle/>
                    <a:p>
                      <a:r>
                        <a:rPr lang="it-IT" sz="1800" dirty="0"/>
                        <a:t>Minore investimento complessivo rispetto all’acquisto. Meno «peso economico» sul bilancio e le risorse di Aequos</a:t>
                      </a:r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Non possibile sub-affitto di parte del capannone a terzi che non siano realtà collegate a Aequos e compatibili con lo statuto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3144764045"/>
                  </a:ext>
                </a:extLst>
              </a:tr>
              <a:tr h="912928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I costi sostenuti per la ristrutturazione aggiungono valore all’immobile a favore del proprietario (lavori a fondo perduto)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1496032898"/>
                  </a:ext>
                </a:extLst>
              </a:tr>
              <a:tr h="378929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No modifiche di destinazione d’uso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2964600256"/>
                  </a:ext>
                </a:extLst>
              </a:tr>
              <a:tr h="639049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Perdita di capitale </a:t>
                      </a:r>
                      <a:r>
                        <a:rPr lang="it-IT" sz="1800"/>
                        <a:t>investito (79.200 </a:t>
                      </a:r>
                      <a:r>
                        <a:rPr lang="it-IT" sz="1800" dirty="0"/>
                        <a:t>€ in 12 anni,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dirty="0"/>
                        <a:t>+ i costi di ristrutturazione)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3770791744"/>
                  </a:ext>
                </a:extLst>
              </a:tr>
              <a:tr h="639049">
                <a:tc>
                  <a:txBody>
                    <a:bodyPr/>
                    <a:lstStyle/>
                    <a:p>
                      <a:endParaRPr lang="it-IT" sz="1800" dirty="0"/>
                    </a:p>
                  </a:txBody>
                  <a:tcPr marL="91292" marR="91292" marT="108000" marB="108000" anchor="ctr"/>
                </a:tc>
                <a:tc>
                  <a:txBody>
                    <a:bodyPr/>
                    <a:lstStyle/>
                    <a:p>
                      <a:r>
                        <a:rPr lang="it-IT" sz="1800" dirty="0"/>
                        <a:t>Alla fine dei 12 anni di accordo, il proprietario potrebbe non ridarci il capannone in affitto </a:t>
                      </a:r>
                    </a:p>
                  </a:txBody>
                  <a:tcPr marL="91292" marR="91292" marT="108000" marB="108000" anchor="ctr"/>
                </a:tc>
                <a:extLst>
                  <a:ext uri="{0D108BD9-81ED-4DB2-BD59-A6C34878D82A}">
                    <a16:rowId xmlns:a16="http://schemas.microsoft.com/office/drawing/2014/main" val="10191039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4504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A0C2DA-7D16-4548-9437-8387CE37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96836" y="123387"/>
            <a:ext cx="9263352" cy="872181"/>
          </a:xfrm>
        </p:spPr>
        <p:txBody>
          <a:bodyPr/>
          <a:lstStyle/>
          <a:p>
            <a:r>
              <a:rPr lang="it-IT" dirty="0"/>
              <a:t>Secondo scenario: acquisto con leasing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1680503D-A23D-4C05-B64C-2735B20B9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11891148"/>
              </p:ext>
            </p:extLst>
          </p:nvPr>
        </p:nvGraphicFramePr>
        <p:xfrm>
          <a:off x="984069" y="1499214"/>
          <a:ext cx="11033760" cy="424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935">
                  <a:extLst>
                    <a:ext uri="{9D8B030D-6E8A-4147-A177-3AD203B41FA5}">
                      <a16:colId xmlns:a16="http://schemas.microsoft.com/office/drawing/2014/main" val="651025066"/>
                    </a:ext>
                  </a:extLst>
                </a:gridCol>
                <a:gridCol w="5711825">
                  <a:extLst>
                    <a:ext uri="{9D8B030D-6E8A-4147-A177-3AD203B41FA5}">
                      <a16:colId xmlns:a16="http://schemas.microsoft.com/office/drawing/2014/main" val="837106992"/>
                    </a:ext>
                  </a:extLst>
                </a:gridCol>
              </a:tblGrid>
              <a:tr h="577427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Pro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Contro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4080205845"/>
                  </a:ext>
                </a:extLst>
              </a:tr>
              <a:tr h="154657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u="sng" dirty="0"/>
                        <a:t>Alla fine del leasing </a:t>
                      </a:r>
                      <a:r>
                        <a:rPr lang="it-IT" dirty="0" err="1"/>
                        <a:t>Aequos</a:t>
                      </a:r>
                      <a:r>
                        <a:rPr lang="it-IT" dirty="0"/>
                        <a:t> diventa proprietaria, il capitale investito rimane come patrimonio della cooperativa e il capannone si può vendere in caso di necessità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Aequos diventa proprietaria  </a:t>
                      </a:r>
                      <a:r>
                        <a:rPr lang="it-IT" u="sng" dirty="0"/>
                        <a:t>solo</a:t>
                      </a:r>
                      <a:r>
                        <a:rPr lang="it-IT" dirty="0"/>
                        <a:t> alla fine dei 12 anni di leasing. </a:t>
                      </a:r>
                      <a:r>
                        <a:rPr lang="it-IT" u="none" dirty="0"/>
                        <a:t>Se si interrompe prima il pagamento si perde tutto (soldi e capannone)</a:t>
                      </a:r>
                      <a:endParaRPr lang="it-IT" dirty="0"/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816130448"/>
                  </a:ext>
                </a:extLst>
              </a:tr>
              <a:tr h="1223524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 costi sostenuti per la ristrutturazione aggiungono valore all’immobile che, </a:t>
                      </a:r>
                      <a:r>
                        <a:rPr lang="it-IT" u="sng" dirty="0"/>
                        <a:t>alla fine del leasing</a:t>
                      </a:r>
                      <a:r>
                        <a:rPr lang="it-IT" dirty="0"/>
                        <a:t>, diventa di proprietà di Aequos  </a:t>
                      </a:r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Impegno inscindibile per 12 anni (durata del leasing)</a:t>
                      </a:r>
                      <a:r>
                        <a:rPr lang="it-IT" u="none" dirty="0"/>
                        <a:t> 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3144764045"/>
                  </a:ext>
                </a:extLst>
              </a:tr>
              <a:tr h="900475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 marT="36000" marB="36000"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Impegno economico più elevato di 60.171 € rispetto all’affitto </a:t>
                      </a:r>
                    </a:p>
                  </a:txBody>
                  <a:tcPr marT="36000" marB="36000" anchor="ctr"/>
                </a:tc>
                <a:extLst>
                  <a:ext uri="{0D108BD9-81ED-4DB2-BD59-A6C34878D82A}">
                    <a16:rowId xmlns:a16="http://schemas.microsoft.com/office/drawing/2014/main" val="14960328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0318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BA0C2DA-7D16-4548-9437-8387CE375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56391" y="123387"/>
            <a:ext cx="9703797" cy="872181"/>
          </a:xfrm>
        </p:spPr>
        <p:txBody>
          <a:bodyPr/>
          <a:lstStyle/>
          <a:p>
            <a:r>
              <a:rPr lang="it-IT" dirty="0"/>
              <a:t>Terzo scenario: acquisto con finanziamento</a:t>
            </a:r>
          </a:p>
        </p:txBody>
      </p:sp>
      <p:graphicFrame>
        <p:nvGraphicFramePr>
          <p:cNvPr id="5" name="Tabella 5">
            <a:extLst>
              <a:ext uri="{FF2B5EF4-FFF2-40B4-BE49-F238E27FC236}">
                <a16:creationId xmlns:a16="http://schemas.microsoft.com/office/drawing/2014/main" id="{1680503D-A23D-4C05-B64C-2735B20B949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9819914"/>
              </p:ext>
            </p:extLst>
          </p:nvPr>
        </p:nvGraphicFramePr>
        <p:xfrm>
          <a:off x="896983" y="1364050"/>
          <a:ext cx="11033760" cy="4895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321935">
                  <a:extLst>
                    <a:ext uri="{9D8B030D-6E8A-4147-A177-3AD203B41FA5}">
                      <a16:colId xmlns:a16="http://schemas.microsoft.com/office/drawing/2014/main" val="651025066"/>
                    </a:ext>
                  </a:extLst>
                </a:gridCol>
                <a:gridCol w="5711825">
                  <a:extLst>
                    <a:ext uri="{9D8B030D-6E8A-4147-A177-3AD203B41FA5}">
                      <a16:colId xmlns:a16="http://schemas.microsoft.com/office/drawing/2014/main" val="837106992"/>
                    </a:ext>
                  </a:extLst>
                </a:gridCol>
              </a:tblGrid>
              <a:tr h="480402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Pro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Contro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205845"/>
                  </a:ext>
                </a:extLst>
              </a:tr>
              <a:tr h="11574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 err="1"/>
                        <a:t>Aequos</a:t>
                      </a:r>
                      <a:r>
                        <a:rPr lang="it-IT" dirty="0"/>
                        <a:t> diventa </a:t>
                      </a:r>
                      <a:r>
                        <a:rPr lang="it-IT" u="sng" dirty="0"/>
                        <a:t>subito</a:t>
                      </a:r>
                      <a:r>
                        <a:rPr lang="it-IT" dirty="0"/>
                        <a:t> proprietaria del capannone, che  si può vendere in qualsiasi momento in caso di necessità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Impegno economico più elevato di 50.800 € rispetto all’affitto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44764045"/>
                  </a:ext>
                </a:extLst>
              </a:tr>
              <a:tr h="48040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Possibile il saldo anticipato senza penali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6032898"/>
                  </a:ext>
                </a:extLst>
              </a:tr>
              <a:tr h="46295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Possibile cambio di destinazione d’uso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4600256"/>
                  </a:ext>
                </a:extLst>
              </a:tr>
              <a:tr h="11574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Possibile sub-affitto «libero» di parte del capannone, riducendo l’impatto economico dell’acquisto sul bilancio della Cooperativa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6723099"/>
                  </a:ext>
                </a:extLst>
              </a:tr>
              <a:tr h="115741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I costi sostenuti per la ristrutturazione interna aggiungono da subito valore all’immobile  ed incrementano il patrimonio di Aequos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39313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8479829"/>
      </p:ext>
    </p:extLst>
  </p:cSld>
  <p:clrMapOvr>
    <a:masterClrMapping/>
  </p:clrMapOvr>
</p:sld>
</file>

<file path=ppt/theme/theme1.xml><?xml version="1.0" encoding="utf-8"?>
<a:theme xmlns:a="http://schemas.openxmlformats.org/drawingml/2006/main" name="Filo">
  <a:themeElements>
    <a:clrScheme name="Fil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Fil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Fil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8702F68DA4B30E44B4B8C2A324C24833" ma:contentTypeVersion="8" ma:contentTypeDescription="Creare un nuovo documento." ma:contentTypeScope="" ma:versionID="21a4a7658643dd9ab2baea8f733e9651">
  <xsd:schema xmlns:xsd="http://www.w3.org/2001/XMLSchema" xmlns:xs="http://www.w3.org/2001/XMLSchema" xmlns:p="http://schemas.microsoft.com/office/2006/metadata/properties" xmlns:ns3="d138ce0a-b529-461b-a8e3-e0b76da6e553" targetNamespace="http://schemas.microsoft.com/office/2006/metadata/properties" ma:root="true" ma:fieldsID="693671d45b6b2eed4bd113d5e2746e9d" ns3:_="">
    <xsd:import namespace="d138ce0a-b529-461b-a8e3-e0b76da6e55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138ce0a-b529-461b-a8e3-e0b76da6e55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76C3A4D-12AA-4C79-8A67-9F91317458D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138ce0a-b529-461b-a8e3-e0b76da6e55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167CF0D-8240-4765-BED8-5F4EAEA73F4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A36CD18-DA28-4A98-8635-25C6586A45B7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912</Words>
  <Application>Microsoft Office PowerPoint</Application>
  <PresentationFormat>Widescreen</PresentationFormat>
  <Paragraphs>118</Paragraphs>
  <Slides>17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17</vt:i4>
      </vt:variant>
    </vt:vector>
  </HeadingPairs>
  <TitlesOfParts>
    <vt:vector size="24" baseType="lpstr">
      <vt:lpstr>Arial</vt:lpstr>
      <vt:lpstr>Arial Black</vt:lpstr>
      <vt:lpstr>Calibri</vt:lpstr>
      <vt:lpstr>Century Gothic</vt:lpstr>
      <vt:lpstr>Old English Text MT</vt:lpstr>
      <vt:lpstr>Wingdings 3</vt:lpstr>
      <vt:lpstr>Filo</vt:lpstr>
      <vt:lpstr>PROSPETTIVEMAGAZZINO PICCOLO</vt:lpstr>
      <vt:lpstr>Il magazzino PICCOLO</vt:lpstr>
      <vt:lpstr>La casa di Aequos?</vt:lpstr>
      <vt:lpstr>Ci troviamo per una decisione chiave</vt:lpstr>
      <vt:lpstr>IL PROCESSO DECISIONALE</vt:lpstr>
      <vt:lpstr>AFFITTO od ACQUISTO?</vt:lpstr>
      <vt:lpstr>Primo scenario: affitto</vt:lpstr>
      <vt:lpstr>Secondo scenario: acquisto con leasing</vt:lpstr>
      <vt:lpstr>Terzo scenario: acquisto con finanziamento</vt:lpstr>
      <vt:lpstr>Sintesi dei costi delle diverse opzioni</vt:lpstr>
      <vt:lpstr>La Casa di Aequos … e poi?   Chiediamo il contributo dei GAS per generare idee</vt:lpstr>
      <vt:lpstr>Il magazzino si presta ad essere diviso in 2 parti</vt:lpstr>
      <vt:lpstr>Casa di Aequos</vt:lpstr>
      <vt:lpstr>Cosa fare nell’altra parte del magazzino?</vt:lpstr>
      <vt:lpstr>Una decisione condivisa </vt:lpstr>
      <vt:lpstr>Nuova attività: il processo decisionale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2020-09-17T07:27:39Z</dcterms:created>
  <dcterms:modified xsi:type="dcterms:W3CDTF">2020-10-21T10:59:39Z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0x0101008702F68DA4B30E44B4B8C2A324C24833</vt:lpwstr>
  </property>
</Properties>
</file>